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62" r:id="rId5"/>
    <p:sldId id="263"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64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B8B9639-2BF2-46C9-A9B4-075D221C64E8}" type="datetimeFigureOut">
              <a:rPr lang="es-ES" smtClean="0"/>
              <a:pPr/>
              <a:t>25/03/2012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A101167-64CD-49B7-ACFD-8E6C65D12FE1}"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B9639-2BF2-46C9-A9B4-075D221C64E8}" type="datetimeFigureOut">
              <a:rPr lang="es-ES" smtClean="0"/>
              <a:pPr/>
              <a:t>25/03/2012</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01167-64CD-49B7-ACFD-8E6C65D12FE1}"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2 Imagen" descr="Hoja memebretada.JPG"/>
          <p:cNvPicPr/>
          <p:nvPr/>
        </p:nvPicPr>
        <p:blipFill>
          <a:blip r:embed="rId2" cstate="print"/>
          <a:stretch>
            <a:fillRect/>
          </a:stretch>
        </p:blipFill>
        <p:spPr>
          <a:xfrm>
            <a:off x="0" y="0"/>
            <a:ext cx="9144000" cy="6858000"/>
          </a:xfrm>
          <a:prstGeom prst="rect">
            <a:avLst/>
          </a:prstGeom>
        </p:spPr>
      </p:pic>
      <p:pic>
        <p:nvPicPr>
          <p:cNvPr id="15" name="3 Imagen"/>
          <p:cNvPicPr>
            <a:picLocks noChangeAspect="1"/>
          </p:cNvPicPr>
          <p:nvPr/>
        </p:nvPicPr>
        <p:blipFill>
          <a:blip r:embed="rId3" cstate="print"/>
          <a:stretch>
            <a:fillRect/>
          </a:stretch>
        </p:blipFill>
        <p:spPr>
          <a:xfrm>
            <a:off x="438150" y="26261090"/>
            <a:ext cx="666750" cy="1012539"/>
          </a:xfrm>
          <a:prstGeom prst="rect">
            <a:avLst/>
          </a:prstGeom>
        </p:spPr>
      </p:pic>
      <p:pic>
        <p:nvPicPr>
          <p:cNvPr id="16" name="4 Imagen"/>
          <p:cNvPicPr>
            <a:picLocks noChangeAspect="1"/>
          </p:cNvPicPr>
          <p:nvPr/>
        </p:nvPicPr>
        <p:blipFill>
          <a:blip r:embed="rId4" cstate="print"/>
          <a:stretch>
            <a:fillRect/>
          </a:stretch>
        </p:blipFill>
        <p:spPr>
          <a:xfrm>
            <a:off x="6635392" y="26422349"/>
            <a:ext cx="1247998" cy="637127"/>
          </a:xfrm>
          <a:prstGeom prst="rect">
            <a:avLst/>
          </a:prstGeom>
        </p:spPr>
      </p:pic>
      <p:pic>
        <p:nvPicPr>
          <p:cNvPr id="18" name="5 Imagen"/>
          <p:cNvPicPr>
            <a:picLocks noChangeAspect="1"/>
          </p:cNvPicPr>
          <p:nvPr/>
        </p:nvPicPr>
        <p:blipFill>
          <a:blip r:embed="rId3" cstate="print"/>
          <a:stretch>
            <a:fillRect/>
          </a:stretch>
        </p:blipFill>
        <p:spPr>
          <a:xfrm>
            <a:off x="457200" y="51966476"/>
            <a:ext cx="685800" cy="1017113"/>
          </a:xfrm>
          <a:prstGeom prst="rect">
            <a:avLst/>
          </a:prstGeom>
        </p:spPr>
      </p:pic>
      <p:pic>
        <p:nvPicPr>
          <p:cNvPr id="19" name="6 Imagen"/>
          <p:cNvPicPr>
            <a:picLocks noChangeAspect="1"/>
          </p:cNvPicPr>
          <p:nvPr/>
        </p:nvPicPr>
        <p:blipFill>
          <a:blip r:embed="rId4" cstate="print"/>
          <a:stretch>
            <a:fillRect/>
          </a:stretch>
        </p:blipFill>
        <p:spPr>
          <a:xfrm>
            <a:off x="6629400" y="52120800"/>
            <a:ext cx="1247775" cy="675227"/>
          </a:xfrm>
          <a:prstGeom prst="rect">
            <a:avLst/>
          </a:prstGeom>
        </p:spPr>
      </p:pic>
      <p:graphicFrame>
        <p:nvGraphicFramePr>
          <p:cNvPr id="20" name="19 Tabla"/>
          <p:cNvGraphicFramePr>
            <a:graphicFrameLocks noGrp="1"/>
          </p:cNvGraphicFramePr>
          <p:nvPr/>
        </p:nvGraphicFramePr>
        <p:xfrm>
          <a:off x="467543" y="764702"/>
          <a:ext cx="8352929" cy="5184577"/>
        </p:xfrm>
        <a:graphic>
          <a:graphicData uri="http://schemas.openxmlformats.org/drawingml/2006/table">
            <a:tbl>
              <a:tblPr/>
              <a:tblGrid>
                <a:gridCol w="730092"/>
                <a:gridCol w="809740"/>
                <a:gridCol w="985624"/>
                <a:gridCol w="663721"/>
                <a:gridCol w="1738950"/>
                <a:gridCol w="1845145"/>
                <a:gridCol w="703544"/>
                <a:gridCol w="876113"/>
              </a:tblGrid>
              <a:tr h="322149">
                <a:tc gridSpan="8">
                  <a:txBody>
                    <a:bodyPr/>
                    <a:lstStyle/>
                    <a:p>
                      <a:pPr algn="l" fontAlgn="b"/>
                      <a:r>
                        <a:rPr lang="es-MX" sz="1400" b="1" i="0" u="none" strike="noStrike" dirty="0" smtClean="0">
                          <a:solidFill>
                            <a:srgbClr val="000000"/>
                          </a:solidFill>
                          <a:latin typeface="Calibri"/>
                        </a:rPr>
                        <a:t>                                                           VIAJES </a:t>
                      </a:r>
                      <a:r>
                        <a:rPr lang="es-MX" sz="1400" b="1" i="0" u="none" strike="noStrike" dirty="0">
                          <a:solidFill>
                            <a:srgbClr val="000000"/>
                          </a:solidFill>
                          <a:latin typeface="Calibri"/>
                        </a:rPr>
                        <a:t>OFICIALES DEL MES DE ABRIL DE 2011 </a:t>
                      </a:r>
                      <a:endParaRPr lang="es-MX" sz="1400" b="0"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52350">
                <a:tc gridSpan="8">
                  <a:txBody>
                    <a:bodyPr/>
                    <a:lstStyle/>
                    <a:p>
                      <a:pPr algn="ctr" fontAlgn="ctr"/>
                      <a:r>
                        <a:rPr lang="es-MX" sz="1400" b="1" i="0" u="none" strike="noStrike">
                          <a:solidFill>
                            <a:srgbClr val="000000"/>
                          </a:solidFill>
                          <a:latin typeface="Calibri"/>
                        </a:rPr>
                        <a:t>TUXPAN, JALISCO.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372484">
                <a:tc gridSpan="8">
                  <a:txBody>
                    <a:bodyPr/>
                    <a:lstStyle/>
                    <a:p>
                      <a:pPr algn="ctr" fontAlgn="ctr"/>
                      <a:r>
                        <a:rPr lang="es-MX" sz="1400" b="1" i="0" u="none" strike="noStrike" dirty="0">
                          <a:solidFill>
                            <a:srgbClr val="000000"/>
                          </a:solidFill>
                          <a:latin typeface="Calibri"/>
                        </a:rPr>
                        <a:t>GASTOS POR REPRESENTACION DEL MES DE ABRIL DE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553692">
                <a:tc>
                  <a:txBody>
                    <a:bodyPr/>
                    <a:lstStyle/>
                    <a:p>
                      <a:pPr algn="ctr" fontAlgn="ctr"/>
                      <a:r>
                        <a:rPr lang="es-MX" sz="1050" b="1" i="0" u="none" strike="noStrike">
                          <a:solidFill>
                            <a:srgbClr val="000000"/>
                          </a:solidFill>
                          <a:latin typeface="Calibri"/>
                        </a:rPr>
                        <a:t>TIPO DE RECURSO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PARTIDA CONTABLE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CONCEPTO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FECHA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NOMBRE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DESCRIPCION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 CANTIDAD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DONDE SE ORIGINARON LOS VIATICOS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7990">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01-Abr-11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GABRIEL OCHOA CORONA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GASTOS EN COMISION DEL DIRECTOR DE FOMENTO AGROPECUARIO A LA CIUDAD DE GUADALAJARA Y TEOCUITATLAN A CAPACITACION PARA APERTURA DE VENTANILLA 2011 SEDER Y SAGARPA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$1,080.00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 Y TEOCUITATLAN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58392">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04-Abr-11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A LA ENTREGA DE DOCUMENTOS EN LAS OFICINAS DE DESARROLLO HUMANO, SEDESOL Y SECRETARIA DE FINANZAS.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05371">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05-Abr-11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COMSION A LA CIUDAD DE GUADALAJARA A LAS OFICINAS DE LA SECRETARIA DE FINANZAS, CONGRESO Y SEDER DEL ESTADO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805.00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2149">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05-Abr-11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ADRIAN GUZMAN MANCILLA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657.00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dirty="0">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21" name="7 Imagen"/>
          <p:cNvPicPr>
            <a:picLocks noChangeAspect="1"/>
          </p:cNvPicPr>
          <p:nvPr/>
        </p:nvPicPr>
        <p:blipFill>
          <a:blip r:embed="rId3" cstate="print"/>
          <a:stretch>
            <a:fillRect/>
          </a:stretch>
        </p:blipFill>
        <p:spPr>
          <a:xfrm>
            <a:off x="457200" y="90744675"/>
            <a:ext cx="709788" cy="1041780"/>
          </a:xfrm>
          <a:prstGeom prst="rect">
            <a:avLst/>
          </a:prstGeom>
        </p:spPr>
      </p:pic>
      <p:pic>
        <p:nvPicPr>
          <p:cNvPr id="22" name="8 Imagen"/>
          <p:cNvPicPr>
            <a:picLocks noChangeAspect="1"/>
          </p:cNvPicPr>
          <p:nvPr/>
        </p:nvPicPr>
        <p:blipFill>
          <a:blip r:embed="rId4" cstate="print"/>
          <a:stretch>
            <a:fillRect/>
          </a:stretch>
        </p:blipFill>
        <p:spPr>
          <a:xfrm>
            <a:off x="6610351" y="90887550"/>
            <a:ext cx="1238250" cy="722851"/>
          </a:xfrm>
          <a:prstGeom prst="rect">
            <a:avLst/>
          </a:prstGeom>
        </p:spPr>
      </p:pic>
      <p:pic>
        <p:nvPicPr>
          <p:cNvPr id="6" name="1 Imagen"/>
          <p:cNvPicPr>
            <a:picLocks noChangeAspect="1"/>
          </p:cNvPicPr>
          <p:nvPr/>
        </p:nvPicPr>
        <p:blipFill>
          <a:blip r:embed="rId3" cstate="print"/>
          <a:stretch>
            <a:fillRect/>
          </a:stretch>
        </p:blipFill>
        <p:spPr>
          <a:xfrm>
            <a:off x="827584" y="908720"/>
            <a:ext cx="1368152" cy="750276"/>
          </a:xfrm>
          <a:prstGeom prst="rect">
            <a:avLst/>
          </a:prstGeom>
        </p:spPr>
      </p:pic>
      <p:pic>
        <p:nvPicPr>
          <p:cNvPr id="7" name="2 Imagen"/>
          <p:cNvPicPr>
            <a:picLocks noChangeAspect="1"/>
          </p:cNvPicPr>
          <p:nvPr/>
        </p:nvPicPr>
        <p:blipFill>
          <a:blip r:embed="rId4" cstate="print"/>
          <a:stretch>
            <a:fillRect/>
          </a:stretch>
        </p:blipFill>
        <p:spPr>
          <a:xfrm>
            <a:off x="7020272" y="908720"/>
            <a:ext cx="1440160" cy="640783"/>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2 Imagen" descr="Hoja memebretada.JPG"/>
          <p:cNvPicPr/>
          <p:nvPr/>
        </p:nvPicPr>
        <p:blipFill>
          <a:blip r:embed="rId2" cstate="print"/>
          <a:stretch>
            <a:fillRect/>
          </a:stretch>
        </p:blipFill>
        <p:spPr>
          <a:xfrm>
            <a:off x="0" y="0"/>
            <a:ext cx="9144000" cy="6858000"/>
          </a:xfrm>
          <a:prstGeom prst="rect">
            <a:avLst/>
          </a:prstGeom>
        </p:spPr>
      </p:pic>
      <p:graphicFrame>
        <p:nvGraphicFramePr>
          <p:cNvPr id="9" name="8 Tabla"/>
          <p:cNvGraphicFramePr>
            <a:graphicFrameLocks noGrp="1"/>
          </p:cNvGraphicFramePr>
          <p:nvPr/>
        </p:nvGraphicFramePr>
        <p:xfrm>
          <a:off x="467545" y="764705"/>
          <a:ext cx="8352926" cy="5589675"/>
        </p:xfrm>
        <a:graphic>
          <a:graphicData uri="http://schemas.openxmlformats.org/drawingml/2006/table">
            <a:tbl>
              <a:tblPr/>
              <a:tblGrid>
                <a:gridCol w="730093"/>
                <a:gridCol w="809739"/>
                <a:gridCol w="985625"/>
                <a:gridCol w="663721"/>
                <a:gridCol w="1366963"/>
                <a:gridCol w="2217129"/>
                <a:gridCol w="703544"/>
                <a:gridCol w="876112"/>
              </a:tblGrid>
              <a:tr h="482929">
                <a:tc>
                  <a:txBody>
                    <a:bodyPr/>
                    <a:lstStyle/>
                    <a:p>
                      <a:pPr algn="ctr" fontAlgn="ctr"/>
                      <a:r>
                        <a:rPr lang="es-MX" sz="1050" b="1" i="0" u="none" strike="noStrike">
                          <a:solidFill>
                            <a:srgbClr val="000000"/>
                          </a:solidFill>
                          <a:latin typeface="Calibri"/>
                        </a:rPr>
                        <a:t>TIPO DE RECURSO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PARTIDA CONTABLE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CONCEPTO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FECHA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NOMBRE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DESCRIPCION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 CANTIDAD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DONDE SE ORIGINARON LOS VIATICOS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16747">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07-Abr-11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BERTHA ISAURA TORRES OSORIO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A ENTREGAR DOCUMENTOS DE PROYECTOS A LA CDI, SECRETARIA DE ADMINISTRACION Y RECOGER DOTACION DE LIBROS PARA CASA DE LA CULTURA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1,412.00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16747">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07-Abr-11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COMSION A LA CIUDAD DE GUADALAJARA A LA ENTREGA DE DOCUMENTACION EN OFICINAS DE SECRETAIA DE FINANZAS Y DESARROLLO HUMANO DEL ESTADO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1,500.00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309639">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NORMA LICEA ALATORRE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ESTACIONAMIENTO DE VEHICULOS DE PERSONAL DE GOBIERNO DEL ESTADO CON MOTIVO DE LA ENTREGA DE EQUIPO DE COMPUTO PARA EL DEPARTAMENTO DE CATASTRO EN RELACION AL PROGRAMA MODERNIZACION CATASTRAL EN JALISCO EL DIA 30 DE MARZO,2011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200.00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TUXPAN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54818">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MIGUEL ORTIS VAZQUEZ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VIAJE EN LA CIUDAD DE ATOYAC PARA HACER PRESENCIA EN LA EXPOSICION FOTOGRAFICA DE LA REVOLUCION MEXICANA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500.00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ATOYAC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47710">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JORGE ALBINO LLAMAS ANDRADE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VIATICOS POR COMISION A LA CIUDAD DE GUADALAJARA PARA PRESENTACION DE PROPUESTAS DE PROYECXTOS EN EL AÑO 2011 EN PREVENCION DE RIESGOS EN ACENTAMIENTOS HUMANOS, EN EL PALACIO FEDERAL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592.00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dirty="0">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2 Imagen" descr="Hoja memebretada.JPG"/>
          <p:cNvPicPr/>
          <p:nvPr/>
        </p:nvPicPr>
        <p:blipFill>
          <a:blip r:embed="rId2" cstate="print"/>
          <a:stretch>
            <a:fillRect/>
          </a:stretch>
        </p:blipFill>
        <p:spPr>
          <a:xfrm>
            <a:off x="0" y="0"/>
            <a:ext cx="9144000" cy="6858000"/>
          </a:xfrm>
          <a:prstGeom prst="rect">
            <a:avLst/>
          </a:prstGeom>
        </p:spPr>
      </p:pic>
      <p:graphicFrame>
        <p:nvGraphicFramePr>
          <p:cNvPr id="9" name="8 Tabla"/>
          <p:cNvGraphicFramePr>
            <a:graphicFrameLocks noGrp="1"/>
          </p:cNvGraphicFramePr>
          <p:nvPr/>
        </p:nvGraphicFramePr>
        <p:xfrm>
          <a:off x="467541" y="764705"/>
          <a:ext cx="8352930" cy="5383712"/>
        </p:xfrm>
        <a:graphic>
          <a:graphicData uri="http://schemas.openxmlformats.org/drawingml/2006/table">
            <a:tbl>
              <a:tblPr/>
              <a:tblGrid>
                <a:gridCol w="730093"/>
                <a:gridCol w="809739"/>
                <a:gridCol w="985626"/>
                <a:gridCol w="663721"/>
                <a:gridCol w="1280373"/>
                <a:gridCol w="2303722"/>
                <a:gridCol w="703545"/>
                <a:gridCol w="876111"/>
              </a:tblGrid>
              <a:tr h="502698">
                <a:tc>
                  <a:txBody>
                    <a:bodyPr/>
                    <a:lstStyle/>
                    <a:p>
                      <a:pPr algn="ctr" fontAlgn="ctr"/>
                      <a:r>
                        <a:rPr lang="es-MX" sz="1050" b="1" i="0" u="none" strike="noStrike">
                          <a:solidFill>
                            <a:srgbClr val="000000"/>
                          </a:solidFill>
                          <a:latin typeface="Calibri"/>
                        </a:rPr>
                        <a:t>TIPO DE RECURSO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PARTIDA CONTABLE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CONCEPTO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FECHA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NOMBRE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DESCRIPCION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 CANTIDAD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DONDE SE ORIGINARON LOS VIATICOS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84958">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CASETAS POR COMISION A LA CIUDAD DE GUADALAJARA A LA ENTREGA DE PROYECTOS AL GOBIERNO FEDERAL DEL ESTADO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222.00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23674">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JUAN CARLOS VAZQUEZ CAMPOS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VIATICOS A LA CIUDAD DE GUADALAJARA AL TALLER PARA LA ELABORACION DE PROGRAMAS MUNICIPALES EN LA PREVENCION Y GESTION INTEGRAL DE RESIDUOS EN LAS OFICINAS DE SEMADES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564.50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77435">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PEDRO LOPEZ GUZMAN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CASETAS POR COMISION A LA CIUDAD DE GUADALAJARA A LA ENTREGA DE PROYECTOS QUE CONFORMAN LA PROPUESTA BDE TRABAJO 2011 EN PALACIO FEDERAL. HABITAT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222.00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1195">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JUAN CARLOS PERES PANDURO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A LA ENTREGA DE EXPEDIENTES PROGRAMA 3X1 MIGRANTES EN LAS OFICINAS DE SEDESOL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851.00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77435">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BLANCA ENRIQUETA GARCIA CORONA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VIATICOS POR COMISION A LA CIUDAD DE GUADALAJARA A LA CAPACITACION PARA GESTION TURISTICA PARA EL MUNICIPIO DE TUXPAN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669.50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31195">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11-Abr-11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NORMA LICEA ALATORRE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A CURSOS DE CAPACITACION EN CATASTRO DEL ESTADO EL DIA 07 DE ABRIL,2011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670.00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dirty="0">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2 Imagen" descr="Hoja memebretada.JPG"/>
          <p:cNvPicPr/>
          <p:nvPr/>
        </p:nvPicPr>
        <p:blipFill>
          <a:blip r:embed="rId2" cstate="print"/>
          <a:stretch>
            <a:fillRect/>
          </a:stretch>
        </p:blipFill>
        <p:spPr>
          <a:xfrm>
            <a:off x="0" y="0"/>
            <a:ext cx="9144000" cy="6858000"/>
          </a:xfrm>
          <a:prstGeom prst="rect">
            <a:avLst/>
          </a:prstGeom>
        </p:spPr>
      </p:pic>
      <p:graphicFrame>
        <p:nvGraphicFramePr>
          <p:cNvPr id="10" name="9 Tabla"/>
          <p:cNvGraphicFramePr>
            <a:graphicFrameLocks noGrp="1"/>
          </p:cNvGraphicFramePr>
          <p:nvPr/>
        </p:nvGraphicFramePr>
        <p:xfrm>
          <a:off x="611559" y="692698"/>
          <a:ext cx="8136905" cy="5608379"/>
        </p:xfrm>
        <a:graphic>
          <a:graphicData uri="http://schemas.openxmlformats.org/drawingml/2006/table">
            <a:tbl>
              <a:tblPr/>
              <a:tblGrid>
                <a:gridCol w="711212"/>
                <a:gridCol w="788798"/>
                <a:gridCol w="960135"/>
                <a:gridCol w="646556"/>
                <a:gridCol w="1357796"/>
                <a:gridCol w="2133605"/>
                <a:gridCol w="685349"/>
                <a:gridCol w="853454"/>
              </a:tblGrid>
              <a:tr h="490649">
                <a:tc>
                  <a:txBody>
                    <a:bodyPr/>
                    <a:lstStyle/>
                    <a:p>
                      <a:pPr algn="ctr" fontAlgn="ctr"/>
                      <a:r>
                        <a:rPr lang="es-MX" sz="1050" b="1" i="0" u="none" strike="noStrike">
                          <a:solidFill>
                            <a:srgbClr val="000000"/>
                          </a:solidFill>
                          <a:latin typeface="Calibri"/>
                        </a:rPr>
                        <a:t>TIPO DE RECURSO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PARTIDA CONTABLE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CONCEPTO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FECHA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NOMBRE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DESCRIPCION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 CANTIDAD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DONDE SE ORIGINARON LOS VIATICOS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5810">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11-Abr-11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MARIO NAZARIO ODRIZ</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CASETAS POR COMJISION A LA CIUDAD DE COLIMA PARA LLEVAR DOCUMENTACION A PAQUETERIA A LA CENTRAL CAMIONERA DE COLIMA (ETN)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222.00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COLIMA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54842">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11-Abr-11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EN LA ENTREGA DE DOCUMENTOS EN LAS OFICINAS DE SECRETARIAS DE DESARROLLO HUMANO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644.50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5810">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12-Abr-11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PARA LA ENTREGA DE DOCUMENTACION A LAS OFICINAS DE DESARROLLO HUMANO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370.00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5810">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12-Abr-11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EUSEBIO CONTRERAS RODRIGUEZ</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COLIMA POR LA COMPRA DE PLANTAS PARA SER UTILIZADAS POR EL DEPARTAMENTO DE PARQUES Y JARDINES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975.00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COLIMA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03873">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13-Abr-11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A LA ENTREGA DE DOCUMENTOS A LA SECRETARIA DE FINANZAS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478.00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5810">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15-Abr-11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EN REUNION EN LA SECRETARIA DE EDUCACION Y ENTREGA DE DOCUMENTOS EN LAS OFICINAS DEL INEGI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500.49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dirty="0">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a:p>
        </p:txBody>
      </p:sp>
      <p:pic>
        <p:nvPicPr>
          <p:cNvPr id="4" name="2 Imagen" descr="Hoja memebretada.JPG"/>
          <p:cNvPicPr/>
          <p:nvPr/>
        </p:nvPicPr>
        <p:blipFill>
          <a:blip r:embed="rId2" cstate="print"/>
          <a:stretch>
            <a:fillRect/>
          </a:stretch>
        </p:blipFill>
        <p:spPr>
          <a:xfrm>
            <a:off x="0" y="0"/>
            <a:ext cx="9144000" cy="6858000"/>
          </a:xfrm>
          <a:prstGeom prst="rect">
            <a:avLst/>
          </a:prstGeom>
        </p:spPr>
      </p:pic>
      <p:graphicFrame>
        <p:nvGraphicFramePr>
          <p:cNvPr id="6" name="5 Tabla"/>
          <p:cNvGraphicFramePr>
            <a:graphicFrameLocks noGrp="1"/>
          </p:cNvGraphicFramePr>
          <p:nvPr/>
        </p:nvGraphicFramePr>
        <p:xfrm>
          <a:off x="323528" y="404664"/>
          <a:ext cx="8496944" cy="6125465"/>
        </p:xfrm>
        <a:graphic>
          <a:graphicData uri="http://schemas.openxmlformats.org/drawingml/2006/table">
            <a:tbl>
              <a:tblPr/>
              <a:tblGrid>
                <a:gridCol w="742682"/>
                <a:gridCol w="823700"/>
                <a:gridCol w="1002617"/>
                <a:gridCol w="675164"/>
                <a:gridCol w="1417879"/>
                <a:gridCol w="2228012"/>
                <a:gridCol w="715674"/>
                <a:gridCol w="891216"/>
              </a:tblGrid>
              <a:tr h="389740">
                <a:tc>
                  <a:txBody>
                    <a:bodyPr/>
                    <a:lstStyle/>
                    <a:p>
                      <a:pPr algn="ctr" fontAlgn="ctr"/>
                      <a:r>
                        <a:rPr lang="es-MX" sz="1050" b="1" i="0" u="none" strike="noStrike">
                          <a:solidFill>
                            <a:srgbClr val="000000"/>
                          </a:solidFill>
                          <a:latin typeface="Calibri"/>
                        </a:rPr>
                        <a:t>TIPO DE RECURSO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PARTIDA CONTABLE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CONCEPTO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FECHA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NOMBRE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DESCRIPCION DE MOVIMIENTO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 CANTIDAD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1" i="0" u="none" strike="noStrike">
                          <a:solidFill>
                            <a:srgbClr val="000000"/>
                          </a:solidFill>
                          <a:latin typeface="Calibri"/>
                        </a:rPr>
                        <a:t>DONDE SE ORIGINARON LOS VIATICOS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79481">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15-Abr-11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A REUNION CON GASODUCTO, SEPLAN POR PARTE DEL GESTOR OFICIAL Y PRESIDENTE MUNICIPAL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647.00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9655">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15-Abr-11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GUADALAJARA A LAS OFICINAS DE AUDITORIA DEL ESTADO, CONAGUA E INEGI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595.00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9655">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15-Abr-11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COMNISION A LA CIUDAD DE GUADALAJARA A LAS OFICINAS DE DESARROLLO HUMANO, CONAGUA Y SEDESOL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1,231.00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9740">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27-Abr-11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MIGUEL ORTIS VAZQUEZ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SERVICIO A TAXI POR VISITA A CIUDAD GUZMAN POR PARTE DEL CRONISTA MUNICIPAL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160.00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CIUDAD GUZMAN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9740">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27-Abr-11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MIGUEL ORTIS VAZQUEZ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SERVICIO A TAXI POR VISITA A TAMAZULA POR PARTE DEL CRONISTA MUNICIPAL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150.00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TAMAZULA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9655">
                <a:tc>
                  <a:txBody>
                    <a:bodyPr/>
                    <a:lstStyle/>
                    <a:p>
                      <a:pPr algn="ctr" fontAlgn="ctr"/>
                      <a:r>
                        <a:rPr lang="es-MX" sz="1050" b="0" i="0" u="none" strike="noStrike">
                          <a:solidFill>
                            <a:srgbClr val="000000"/>
                          </a:solidFill>
                          <a:latin typeface="Calibri"/>
                        </a:rPr>
                        <a:t>RECURSO PROPIO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28-Abr-11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JOSE GUADALUPE LARIOS FLORES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GASTOS DE COMISION A LA CIUDAD DE MORELIA Y GUADALAJARA EN REUNION CON PRESIDENTES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2,100.00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 Y MORELIA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990">
                <a:tc gridSpan="8">
                  <a:txBody>
                    <a:bodyPr/>
                    <a:lstStyle/>
                    <a:p>
                      <a:pPr algn="ctr" fontAlgn="ctr"/>
                      <a:r>
                        <a:rPr lang="es-MX" sz="1050" b="1" i="0" u="none" strike="noStrike">
                          <a:solidFill>
                            <a:srgbClr val="000000"/>
                          </a:solidFill>
                          <a:latin typeface="Calibri"/>
                        </a:rPr>
                        <a:t>FORTALECIMIENTO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519655">
                <a:tc>
                  <a:txBody>
                    <a:bodyPr/>
                    <a:lstStyle/>
                    <a:p>
                      <a:pPr algn="ctr" fontAlgn="ctr"/>
                      <a:r>
                        <a:rPr lang="es-MX" sz="1050" b="0" i="0" u="none" strike="noStrike">
                          <a:solidFill>
                            <a:srgbClr val="000000"/>
                          </a:solidFill>
                          <a:latin typeface="Calibri"/>
                        </a:rPr>
                        <a:t>FORTALECIMIENTO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5137-500-202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01-Abr-11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ELIAS SILVA VAZQUEZ</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DEL SERVICIO DE TRANSPORTE A ELEMENTOS DEL SERVICIO DARE PARA ACUDIR A UN CURSO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640.00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9828">
                <a:tc>
                  <a:txBody>
                    <a:bodyPr/>
                    <a:lstStyle/>
                    <a:p>
                      <a:pPr algn="ctr" fontAlgn="ctr"/>
                      <a:r>
                        <a:rPr lang="es-MX" sz="1050" b="0" i="0" u="none" strike="noStrike">
                          <a:solidFill>
                            <a:srgbClr val="000000"/>
                          </a:solidFill>
                          <a:latin typeface="Calibri"/>
                        </a:rPr>
                        <a:t>FORTALECIMIENTO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5137-500-202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01-Abr-11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FRANCISCO JAVIER SANDOVAL TORRES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ALIMENTOS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420.00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9828">
                <a:tc>
                  <a:txBody>
                    <a:bodyPr/>
                    <a:lstStyle/>
                    <a:p>
                      <a:pPr algn="ctr" fontAlgn="ctr"/>
                      <a:r>
                        <a:rPr lang="es-MX" sz="1050" b="0" i="0" u="none" strike="noStrike">
                          <a:solidFill>
                            <a:srgbClr val="000000"/>
                          </a:solidFill>
                          <a:latin typeface="Calibri"/>
                        </a:rPr>
                        <a:t>FORTALECIMIENTO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5137-500-202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01-Abr-11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FRANCISCO JAVIER SANDOVAL TORRES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VIATICOS EN COMISION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309.00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22645">
                <a:tc>
                  <a:txBody>
                    <a:bodyPr/>
                    <a:lstStyle/>
                    <a:p>
                      <a:pPr algn="ctr" fontAlgn="ctr"/>
                      <a:r>
                        <a:rPr lang="es-MX" sz="1050" b="0" i="0" u="none" strike="noStrike">
                          <a:solidFill>
                            <a:srgbClr val="000000"/>
                          </a:solidFill>
                          <a:latin typeface="Calibri"/>
                        </a:rPr>
                        <a:t>FORTALECIMIENTO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5137-500-202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VIAJES OFICIALES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30-Abr-11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FRANCISCO JAVIER SANDOVAL TORRES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PAGO DE VIATICOS EN COMISION A LA CIUDAD DE GUADALAJARA AL CURSO "QUE PODEMOS APRENDER DE MEDELLIN"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a:solidFill>
                            <a:srgbClr val="000000"/>
                          </a:solidFill>
                          <a:latin typeface="Calibri"/>
                        </a:rPr>
                        <a:t> $   1,800.00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MX" sz="1050" b="0" i="0" u="none" strike="noStrike" dirty="0">
                          <a:solidFill>
                            <a:srgbClr val="000000"/>
                          </a:solidFill>
                          <a:latin typeface="Calibri"/>
                        </a:rPr>
                        <a:t>GUADALAJARA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1223</Words>
  <Application>Microsoft Office PowerPoint</Application>
  <PresentationFormat>Presentación en pantalla (4:3)</PresentationFormat>
  <Paragraphs>292</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Diapositiva 1</vt:lpstr>
      <vt:lpstr>Diapositiva 2</vt:lpstr>
      <vt:lpstr>Diapositiva 3</vt:lpstr>
      <vt:lpstr>Diapositiva 4</vt:lpstr>
      <vt:lpstr>Diapositiva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transparencia</dc:creator>
  <cp:lastModifiedBy>XP BlackCrystal™ v8</cp:lastModifiedBy>
  <cp:revision>14</cp:revision>
  <dcterms:created xsi:type="dcterms:W3CDTF">2012-03-15T20:07:57Z</dcterms:created>
  <dcterms:modified xsi:type="dcterms:W3CDTF">2012-03-26T04:46:43Z</dcterms:modified>
</cp:coreProperties>
</file>